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C359CC-7E43-4584-924D-A6462881FD74}">
          <p14:sldIdLst>
            <p14:sldId id="256"/>
            <p14:sldId id="257"/>
            <p14:sldId id="258"/>
            <p14:sldId id="259"/>
          </p14:sldIdLst>
        </p14:section>
        <p14:section name="Untitled Section" id="{E0ACA9FB-537F-4490-B903-C30EFB2DBEDE}">
          <p14:sldIdLst>
            <p14:sldId id="260"/>
            <p14:sldId id="261"/>
            <p14:sldId id="262"/>
            <p14:sldId id="263"/>
            <p14:sldId id="267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2BE1"/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79" autoAdjust="0"/>
    <p:restoredTop sz="93690" autoAdjust="0"/>
  </p:normalViewPr>
  <p:slideViewPr>
    <p:cSldViewPr>
      <p:cViewPr varScale="1">
        <p:scale>
          <a:sx n="40" d="100"/>
          <a:sy n="40" d="100"/>
        </p:scale>
        <p:origin x="26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urus\Dropbox\My%20PC%20(LAPTOP-586TAR0E)\Downloads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urus\Dropbox\My%20PC%20(LAPTOP-586TAR0E)\Downloads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 3_Final Content Data set.csv]Sheet2!PivotTable1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Top</a:t>
            </a:r>
            <a:r>
              <a:rPr lang="en-US" sz="2800" baseline="0" dirty="0"/>
              <a:t> 5 Categories by aggregate "popularity" score </a:t>
            </a:r>
            <a:endParaRPr lang="en-US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551471966320045"/>
          <c:y val="7.1926256231608601E-2"/>
          <c:w val="0.86896730318904314"/>
          <c:h val="0.832957865868538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Sheet2!$A$4:$A$8</c:f>
              <c:strCache>
                <c:ptCount val="5"/>
                <c:pt idx="0">
                  <c:v>technology</c:v>
                </c:pt>
                <c:pt idx="1">
                  <c:v>science</c:v>
                </c:pt>
                <c:pt idx="2">
                  <c:v>healthy eating</c:v>
                </c:pt>
                <c:pt idx="3">
                  <c:v>food</c:v>
                </c:pt>
                <c:pt idx="4">
                  <c:v>animals</c:v>
                </c:pt>
              </c:strCache>
            </c:strRef>
          </c:cat>
          <c:val>
            <c:numRef>
              <c:f>Sheet2!$B$4:$B$8</c:f>
              <c:numCache>
                <c:formatCode>General</c:formatCode>
                <c:ptCount val="5"/>
                <c:pt idx="0">
                  <c:v>1698</c:v>
                </c:pt>
                <c:pt idx="1">
                  <c:v>1796</c:v>
                </c:pt>
                <c:pt idx="2">
                  <c:v>1717</c:v>
                </c:pt>
                <c:pt idx="3">
                  <c:v>1699</c:v>
                </c:pt>
                <c:pt idx="4">
                  <c:v>1897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43-4798-B827-1D732D8327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26113279"/>
        <c:axId val="1426122015"/>
      </c:barChart>
      <c:catAx>
        <c:axId val="142611327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Categories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6122015"/>
        <c:crosses val="autoZero"/>
        <c:auto val="1"/>
        <c:lblAlgn val="ctr"/>
        <c:lblOffset val="100"/>
        <c:noMultiLvlLbl val="0"/>
      </c:catAx>
      <c:valAx>
        <c:axId val="14261220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u="none" strike="noStrike" baseline="0">
                    <a:effectLst/>
                  </a:rPr>
                  <a:t>aggregate "popularity" score 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6113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 3_Final Content Data set.csv]Sheet2!PivotTable1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Popularity Percentage</a:t>
            </a:r>
            <a:r>
              <a:rPr lang="en-US" sz="1800" baseline="0" dirty="0"/>
              <a:t> Share from Top 5 categories</a:t>
            </a:r>
            <a:endParaRPr lang="en-US" sz="1800" dirty="0"/>
          </a:p>
        </c:rich>
      </c:tx>
      <c:layout>
        <c:manualLayout>
          <c:xMode val="edge"/>
          <c:yMode val="edge"/>
          <c:x val="0.12078198222437359"/>
          <c:y val="4.49438781365603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1650087489063862"/>
              <c:y val="0.169124380285797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5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0930818022747156"/>
              <c:y val="0.1771128608923884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4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1734864391951007"/>
              <c:y val="-0.1035210702828813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3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1.1123359580052544E-2"/>
              <c:y val="-0.1164956984543598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6284120734908136"/>
              <c:y val="-7.05318606007583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1650087489063862"/>
              <c:y val="0.169124380285797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6284120734908136"/>
              <c:y val="-7.05318606007583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1.1123359580052544E-2"/>
              <c:y val="-0.1164956984543598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1734864391951007"/>
              <c:y val="-0.1035210702828813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0930818022747156"/>
              <c:y val="0.1771128608923884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1650087489063862"/>
              <c:y val="0.169124380285797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6284120734908136"/>
              <c:y val="-7.05318606007583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1.1123359580052544E-2"/>
              <c:y val="-0.1164956984543598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1734864391951007"/>
              <c:y val="-0.1035210702828813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0930818022747156"/>
              <c:y val="0.1771128608923884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702-400B-AE08-D8919A67CC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702-400B-AE08-D8919A67CC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702-400B-AE08-D8919A67CC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702-400B-AE08-D8919A67CC5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702-400B-AE08-D8919A67CC55}"/>
              </c:ext>
            </c:extLst>
          </c:dPt>
          <c:dLbls>
            <c:dLbl>
              <c:idx val="0"/>
              <c:layout>
                <c:manualLayout>
                  <c:x val="-0.11650087489063862"/>
                  <c:y val="0.169124380285797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702-400B-AE08-D8919A67CC55}"/>
                </c:ext>
              </c:extLst>
            </c:dLbl>
            <c:dLbl>
              <c:idx val="1"/>
              <c:layout>
                <c:manualLayout>
                  <c:x val="-0.16284120734908136"/>
                  <c:y val="-7.053186060075832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702-400B-AE08-D8919A67CC55}"/>
                </c:ext>
              </c:extLst>
            </c:dLbl>
            <c:dLbl>
              <c:idx val="2"/>
              <c:layout>
                <c:manualLayout>
                  <c:x val="-1.1123359580052544E-2"/>
                  <c:y val="-0.1164956984543598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702-400B-AE08-D8919A67CC55}"/>
                </c:ext>
              </c:extLst>
            </c:dLbl>
            <c:dLbl>
              <c:idx val="3"/>
              <c:layout>
                <c:manualLayout>
                  <c:x val="0.11734864391951007"/>
                  <c:y val="-0.1035210702828813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702-400B-AE08-D8919A67CC55}"/>
                </c:ext>
              </c:extLst>
            </c:dLbl>
            <c:dLbl>
              <c:idx val="4"/>
              <c:layout>
                <c:manualLayout>
                  <c:x val="0.10930818022747156"/>
                  <c:y val="0.17711286089238845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702-400B-AE08-D8919A67CC5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Sheet2!$A$4:$A$8</c:f>
              <c:strCache>
                <c:ptCount val="5"/>
                <c:pt idx="0">
                  <c:v>technology</c:v>
                </c:pt>
                <c:pt idx="1">
                  <c:v>science</c:v>
                </c:pt>
                <c:pt idx="2">
                  <c:v>healthy eating</c:v>
                </c:pt>
                <c:pt idx="3">
                  <c:v>food</c:v>
                </c:pt>
                <c:pt idx="4">
                  <c:v>animals</c:v>
                </c:pt>
              </c:strCache>
            </c:strRef>
          </c:cat>
          <c:val>
            <c:numRef>
              <c:f>Sheet2!$B$4:$B$8</c:f>
              <c:numCache>
                <c:formatCode>General</c:formatCode>
                <c:ptCount val="5"/>
                <c:pt idx="0">
                  <c:v>1698</c:v>
                </c:pt>
                <c:pt idx="1">
                  <c:v>1796</c:v>
                </c:pt>
                <c:pt idx="2">
                  <c:v>1717</c:v>
                </c:pt>
                <c:pt idx="3">
                  <c:v>1699</c:v>
                </c:pt>
                <c:pt idx="4">
                  <c:v>1897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702-400B-AE08-D8919A67CC5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00C1D07-F631-43D8-9933-0ED3E483BDAC}"/>
              </a:ext>
            </a:extLst>
          </p:cNvPr>
          <p:cNvSpPr txBox="1"/>
          <p:nvPr/>
        </p:nvSpPr>
        <p:spPr>
          <a:xfrm>
            <a:off x="11331568" y="835469"/>
            <a:ext cx="6629400" cy="90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ANALYSIS</a:t>
            </a:r>
          </a:p>
          <a:p>
            <a:endParaRPr lang="en-US" sz="3200" dirty="0"/>
          </a:p>
          <a:p>
            <a:r>
              <a:rPr lang="en-US" sz="2400" dirty="0"/>
              <a:t>Animals and science are the most popular categories of </a:t>
            </a:r>
            <a:r>
              <a:rPr lang="en-US" sz="2400" dirty="0" err="1"/>
              <a:t>content,showing</a:t>
            </a:r>
            <a:r>
              <a:rPr lang="en-US" sz="2400" dirty="0"/>
              <a:t> that people enjoy “real-life” and “factual” content the most.</a:t>
            </a:r>
          </a:p>
          <a:p>
            <a:endParaRPr lang="en-US" sz="3200" dirty="0"/>
          </a:p>
          <a:p>
            <a:r>
              <a:rPr lang="en-US" sz="3200" dirty="0"/>
              <a:t>INSIGHT</a:t>
            </a:r>
          </a:p>
          <a:p>
            <a:endParaRPr lang="en-US" sz="3200" dirty="0"/>
          </a:p>
          <a:p>
            <a:r>
              <a:rPr lang="en-US" sz="2400" dirty="0"/>
              <a:t>Food is a  common theme with the top 5 categories with “Healthy Eating” ranking the </a:t>
            </a:r>
            <a:r>
              <a:rPr lang="en-US" sz="2400" dirty="0" err="1"/>
              <a:t>highest.this</a:t>
            </a:r>
            <a:r>
              <a:rPr lang="en-US" sz="2400" dirty="0"/>
              <a:t> may give an indication to the audience within your user </a:t>
            </a:r>
            <a:r>
              <a:rPr lang="en-US" sz="2400" dirty="0" err="1"/>
              <a:t>base.you</a:t>
            </a:r>
            <a:r>
              <a:rPr lang="en-US" sz="2400" dirty="0"/>
              <a:t> could use this insight to create a campaign and work with healthy eating brands to boost user </a:t>
            </a:r>
            <a:r>
              <a:rPr lang="en-US" sz="2400" dirty="0" err="1"/>
              <a:t>enagagement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3200" dirty="0"/>
              <a:t>NEXT STEPS</a:t>
            </a:r>
          </a:p>
          <a:p>
            <a:endParaRPr lang="en-US" sz="2400" dirty="0"/>
          </a:p>
          <a:p>
            <a:r>
              <a:rPr lang="en-US" sz="2400" dirty="0"/>
              <a:t>This ad-hoc analysis is </a:t>
            </a:r>
            <a:r>
              <a:rPr lang="en-US" sz="2400" dirty="0" err="1"/>
              <a:t>insightful,but</a:t>
            </a:r>
            <a:r>
              <a:rPr lang="en-US" sz="2400" dirty="0"/>
              <a:t> its time to take this analysis into large scale production for real-time understanding of your </a:t>
            </a:r>
            <a:r>
              <a:rPr lang="en-US" sz="2400" dirty="0" err="1"/>
              <a:t>business.we</a:t>
            </a:r>
            <a:r>
              <a:rPr lang="en-US" sz="2400" dirty="0"/>
              <a:t> can show you how to do this.</a:t>
            </a:r>
          </a:p>
          <a:p>
            <a:endParaRPr lang="en-US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E94FB4C-15E0-474C-AA58-7AF263B75352}"/>
              </a:ext>
            </a:extLst>
          </p:cNvPr>
          <p:cNvSpPr/>
          <p:nvPr/>
        </p:nvSpPr>
        <p:spPr>
          <a:xfrm>
            <a:off x="5715000" y="7200899"/>
            <a:ext cx="3657600" cy="267994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The Agenda Should List the key Headings in your Presentation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8E735D-D552-4CA1-96CD-B96168421907}"/>
              </a:ext>
            </a:extLst>
          </p:cNvPr>
          <p:cNvCxnSpPr/>
          <p:nvPr/>
        </p:nvCxnSpPr>
        <p:spPr>
          <a:xfrm flipH="1" flipV="1">
            <a:off x="4419600" y="6527332"/>
            <a:ext cx="1295400" cy="89396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724400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dirty="0"/>
              <a:t>                                                                         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FD391B-5958-4E2B-9E6F-F1569CBE4BD9}"/>
              </a:ext>
            </a:extLst>
          </p:cNvPr>
          <p:cNvSpPr txBox="1"/>
          <p:nvPr/>
        </p:nvSpPr>
        <p:spPr>
          <a:xfrm>
            <a:off x="8564282" y="2951507"/>
            <a:ext cx="69103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Social Buzz is fast growing technology unicorn</a:t>
            </a:r>
          </a:p>
          <a:p>
            <a:r>
              <a:rPr lang="en-US" sz="2800" dirty="0"/>
              <a:t> that need to adapt quickly to its global scale.</a:t>
            </a:r>
          </a:p>
          <a:p>
            <a:r>
              <a:rPr lang="en-US" sz="2800" dirty="0"/>
              <a:t>Accenture has begun 3 month POC focusing on these tasks: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An audit of their big data practice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Recommendations for a successful IPO 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An analysis of their content categories that highlights the top 5 categories with the largest aggregate popularity </a:t>
            </a:r>
          </a:p>
          <a:p>
            <a:r>
              <a:rPr lang="en-US" sz="3600" dirty="0"/>
              <a:t> 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05C86F4-9E15-4260-95E4-1018799876DA}"/>
              </a:ext>
            </a:extLst>
          </p:cNvPr>
          <p:cNvSpPr/>
          <p:nvPr/>
        </p:nvSpPr>
        <p:spPr>
          <a:xfrm>
            <a:off x="6248400" y="647700"/>
            <a:ext cx="9226254" cy="9906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Project  Recap Provides  a brief summary of the client  </a:t>
            </a:r>
            <a:r>
              <a:rPr lang="en-US" sz="2000" dirty="0" err="1"/>
              <a:t>breif</a:t>
            </a:r>
            <a:endParaRPr lang="en-US" sz="2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A6858F-B191-4AF8-81EE-0B136B4FC710}"/>
              </a:ext>
            </a:extLst>
          </p:cNvPr>
          <p:cNvCxnSpPr/>
          <p:nvPr/>
        </p:nvCxnSpPr>
        <p:spPr>
          <a:xfrm>
            <a:off x="11887200" y="1638300"/>
            <a:ext cx="0" cy="963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A5ED441-3DD0-4DC9-9AE8-F82D615275C9}"/>
              </a:ext>
            </a:extLst>
          </p:cNvPr>
          <p:cNvSpPr/>
          <p:nvPr/>
        </p:nvSpPr>
        <p:spPr>
          <a:xfrm>
            <a:off x="2438400" y="5325260"/>
            <a:ext cx="7010400" cy="45555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Over  100000  Posts Per day </a:t>
            </a:r>
          </a:p>
          <a:p>
            <a:endParaRPr lang="en-US" sz="2800" dirty="0"/>
          </a:p>
          <a:p>
            <a:r>
              <a:rPr lang="en-US" sz="2800" dirty="0"/>
              <a:t>3650000 Pieces of content  per year!</a:t>
            </a:r>
          </a:p>
          <a:p>
            <a:endParaRPr lang="en-US" sz="2800" dirty="0"/>
          </a:p>
          <a:p>
            <a:r>
              <a:rPr lang="en-US" sz="2800" dirty="0"/>
              <a:t>But how to capitalize on it when there is so much ?</a:t>
            </a:r>
          </a:p>
          <a:p>
            <a:endParaRPr lang="en-US" sz="2800" dirty="0"/>
          </a:p>
          <a:p>
            <a:r>
              <a:rPr lang="en-US" sz="2800" dirty="0"/>
              <a:t>Analysis to find social buzz’s Top 5 most popular categories of content</a:t>
            </a:r>
          </a:p>
          <a:p>
            <a:pPr algn="ctr"/>
            <a:endParaRPr lang="en-US" sz="28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2FB09F0-DBDC-4A76-8BDE-4126850B6C40}"/>
              </a:ext>
            </a:extLst>
          </p:cNvPr>
          <p:cNvSpPr/>
          <p:nvPr/>
        </p:nvSpPr>
        <p:spPr>
          <a:xfrm>
            <a:off x="8129305" y="1840860"/>
            <a:ext cx="4824695" cy="306898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Use the </a:t>
            </a:r>
            <a:r>
              <a:rPr lang="en-US" sz="2400" dirty="0" err="1"/>
              <a:t>stattics</a:t>
            </a:r>
            <a:r>
              <a:rPr lang="en-US" sz="2400" dirty="0"/>
              <a:t> to highlight the size of  the problem</a:t>
            </a:r>
          </a:p>
          <a:p>
            <a:endParaRPr lang="en-US" sz="2400" dirty="0"/>
          </a:p>
          <a:p>
            <a:pPr algn="ctr"/>
            <a:r>
              <a:rPr lang="en-US" sz="2400" dirty="0"/>
              <a:t>Include the  question that you will answer in the </a:t>
            </a:r>
            <a:r>
              <a:rPr lang="en-US" sz="2400" dirty="0" err="1"/>
              <a:t>presentattion</a:t>
            </a:r>
            <a:endParaRPr lang="en-US" sz="2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203B74-1FA2-4D78-A904-9FE550028116}"/>
              </a:ext>
            </a:extLst>
          </p:cNvPr>
          <p:cNvCxnSpPr/>
          <p:nvPr/>
        </p:nvCxnSpPr>
        <p:spPr>
          <a:xfrm flipH="1">
            <a:off x="8129305" y="4909843"/>
            <a:ext cx="1014695" cy="995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56907" y="1038164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20" name="Freeform 20"/>
          <p:cNvSpPr/>
          <p:nvPr/>
        </p:nvSpPr>
        <p:spPr>
          <a:xfrm>
            <a:off x="11500174" y="6789052"/>
            <a:ext cx="2123087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A100FF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2994E5-D40E-4F8B-B2FB-4457E5C203B0}"/>
              </a:ext>
            </a:extLst>
          </p:cNvPr>
          <p:cNvSpPr txBox="1"/>
          <p:nvPr/>
        </p:nvSpPr>
        <p:spPr>
          <a:xfrm>
            <a:off x="13910934" y="1454169"/>
            <a:ext cx="41484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Andrew Fleming </a:t>
            </a:r>
          </a:p>
          <a:p>
            <a:r>
              <a:rPr lang="en-US" sz="2800" dirty="0"/>
              <a:t>Chief Technical Architect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B458FC-2821-42A8-9B5C-8CD948A2863C}"/>
              </a:ext>
            </a:extLst>
          </p:cNvPr>
          <p:cNvSpPr txBox="1"/>
          <p:nvPr/>
        </p:nvSpPr>
        <p:spPr>
          <a:xfrm>
            <a:off x="14103022" y="4423131"/>
            <a:ext cx="4148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Marcus </a:t>
            </a:r>
            <a:r>
              <a:rPr lang="en-US" sz="3600" b="1" dirty="0" err="1"/>
              <a:t>Rompton</a:t>
            </a:r>
            <a:endParaRPr lang="en-US" sz="3600" b="1" dirty="0"/>
          </a:p>
          <a:p>
            <a:r>
              <a:rPr lang="en-US" sz="3600" dirty="0"/>
              <a:t>Senior Principle</a:t>
            </a:r>
            <a:endParaRPr lang="en-US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42A51E-D554-4A6E-94C2-2B0A5CBFD191}"/>
              </a:ext>
            </a:extLst>
          </p:cNvPr>
          <p:cNvSpPr txBox="1"/>
          <p:nvPr/>
        </p:nvSpPr>
        <p:spPr>
          <a:xfrm>
            <a:off x="14244248" y="7064467"/>
            <a:ext cx="41484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Purushotham Ganguly</a:t>
            </a:r>
          </a:p>
          <a:p>
            <a:r>
              <a:rPr lang="en-US" sz="3200" dirty="0"/>
              <a:t>Data Analyst</a:t>
            </a:r>
            <a:endParaRPr lang="en-US" sz="240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F60E0FA-C89B-4D0C-B3E5-056AB2BD6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0174" y="6789051"/>
            <a:ext cx="2123087" cy="2266277"/>
          </a:xfrm>
          <a:prstGeom prst="ellipse">
            <a:avLst/>
          </a:prstGeom>
          <a:blipFill dpi="0" rotWithShape="1">
            <a:blip r:embed="rId8"/>
            <a:srcRect/>
            <a:tile tx="0" ty="0" sx="100000" sy="100000" flip="none" algn="tl"/>
          </a:blipFill>
          <a:ln>
            <a:solidFill>
              <a:schemeClr val="accent1">
                <a:alpha val="95000"/>
              </a:schemeClr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1D35E1-4649-4438-BD2C-6B3B826686FC}"/>
              </a:ext>
            </a:extLst>
          </p:cNvPr>
          <p:cNvSpPr txBox="1"/>
          <p:nvPr/>
        </p:nvSpPr>
        <p:spPr>
          <a:xfrm>
            <a:off x="3965347" y="1372359"/>
            <a:ext cx="2674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272898-0C7A-419C-942E-A7FC691E80E2}"/>
              </a:ext>
            </a:extLst>
          </p:cNvPr>
          <p:cNvSpPr txBox="1"/>
          <p:nvPr/>
        </p:nvSpPr>
        <p:spPr>
          <a:xfrm>
            <a:off x="5698309" y="3006615"/>
            <a:ext cx="1907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3A7AC9-58D4-4464-87D3-CCB5D3CED088}"/>
              </a:ext>
            </a:extLst>
          </p:cNvPr>
          <p:cNvSpPr txBox="1"/>
          <p:nvPr/>
        </p:nvSpPr>
        <p:spPr>
          <a:xfrm>
            <a:off x="7496630" y="4637192"/>
            <a:ext cx="2091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39828D-5EAB-4DF2-9002-6E4EE37CD151}"/>
              </a:ext>
            </a:extLst>
          </p:cNvPr>
          <p:cNvSpPr txBox="1"/>
          <p:nvPr/>
        </p:nvSpPr>
        <p:spPr>
          <a:xfrm>
            <a:off x="9360930" y="6305869"/>
            <a:ext cx="1839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04FD91-4B8E-4307-BED2-DB7EDA3763DE}"/>
              </a:ext>
            </a:extLst>
          </p:cNvPr>
          <p:cNvSpPr txBox="1"/>
          <p:nvPr/>
        </p:nvSpPr>
        <p:spPr>
          <a:xfrm>
            <a:off x="11210286" y="8068110"/>
            <a:ext cx="2253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Uncover Insights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7C63231-82A9-436C-936C-952E175E0BAD}"/>
              </a:ext>
            </a:extLst>
          </p:cNvPr>
          <p:cNvSpPr/>
          <p:nvPr/>
        </p:nvSpPr>
        <p:spPr>
          <a:xfrm>
            <a:off x="12115800" y="2502186"/>
            <a:ext cx="4495800" cy="28230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Outline as the key steps you took as  a data analyst.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 Keep your slide clean, you can talk to each point  as you present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BA8116-A862-4824-A4CC-869149D0AF02}"/>
              </a:ext>
            </a:extLst>
          </p:cNvPr>
          <p:cNvSpPr txBox="1"/>
          <p:nvPr/>
        </p:nvSpPr>
        <p:spPr>
          <a:xfrm>
            <a:off x="3102345" y="3144472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FB355F-7702-4B5B-8068-6C57081B65E3}"/>
              </a:ext>
            </a:extLst>
          </p:cNvPr>
          <p:cNvSpPr txBox="1"/>
          <p:nvPr/>
        </p:nvSpPr>
        <p:spPr>
          <a:xfrm>
            <a:off x="2227942" y="5056509"/>
            <a:ext cx="2972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UNIQUE CATEGORIES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0B38DC-0C03-426B-B35A-5347C6A42DAC}"/>
              </a:ext>
            </a:extLst>
          </p:cNvPr>
          <p:cNvSpPr txBox="1"/>
          <p:nvPr/>
        </p:nvSpPr>
        <p:spPr>
          <a:xfrm>
            <a:off x="7903633" y="3144472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1887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1FCDE3-10FD-45B2-8F06-FF4095E24B89}"/>
              </a:ext>
            </a:extLst>
          </p:cNvPr>
          <p:cNvSpPr txBox="1"/>
          <p:nvPr/>
        </p:nvSpPr>
        <p:spPr>
          <a:xfrm>
            <a:off x="6629854" y="5143500"/>
            <a:ext cx="4800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REACTION TO “ANIMAL “</a:t>
            </a:r>
          </a:p>
          <a:p>
            <a:pPr algn="ctr"/>
            <a:r>
              <a:rPr lang="en-US" sz="3600" dirty="0"/>
              <a:t>POSTS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C1C849-243E-4E53-907E-8AAF319E825E}"/>
              </a:ext>
            </a:extLst>
          </p:cNvPr>
          <p:cNvSpPr txBox="1"/>
          <p:nvPr/>
        </p:nvSpPr>
        <p:spPr>
          <a:xfrm>
            <a:off x="12873706" y="3144472"/>
            <a:ext cx="34004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January</a:t>
            </a:r>
            <a:endParaRPr lang="en-US" sz="6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D98028-8428-40F3-B02B-2DE6BE2F24CC}"/>
              </a:ext>
            </a:extLst>
          </p:cNvPr>
          <p:cNvSpPr txBox="1"/>
          <p:nvPr/>
        </p:nvSpPr>
        <p:spPr>
          <a:xfrm>
            <a:off x="13118319" y="4938876"/>
            <a:ext cx="2972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MONTH WITH MOST POSTS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492552F-6E4A-407B-A26D-6D72396832CF}"/>
              </a:ext>
            </a:extLst>
          </p:cNvPr>
          <p:cNvSpPr/>
          <p:nvPr/>
        </p:nvSpPr>
        <p:spPr>
          <a:xfrm>
            <a:off x="8420100" y="459421"/>
            <a:ext cx="9715500" cy="19735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Here we outline some interesting findings about Social Buzz’s Categories. Note how the slide is very clean , and the key statistics are highlighted  in purple.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2C42B06B-6AC6-49DC-AC5B-5F99267620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4159581"/>
              </p:ext>
            </p:extLst>
          </p:nvPr>
        </p:nvGraphicFramePr>
        <p:xfrm>
          <a:off x="3169898" y="1685151"/>
          <a:ext cx="10511178" cy="6195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FB5BC53-544B-4024-AF78-5F8D7DE9E0A9}"/>
              </a:ext>
            </a:extLst>
          </p:cNvPr>
          <p:cNvSpPr/>
          <p:nvPr/>
        </p:nvSpPr>
        <p:spPr>
          <a:xfrm>
            <a:off x="14249400" y="2095500"/>
            <a:ext cx="3660126" cy="34290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 Bar Chart is  a great way to show popularity for the top 5 categories.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Its visually clear and easy to understand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85829517-6C9D-400C-87FD-FBA67AE172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6370014"/>
              </p:ext>
            </p:extLst>
          </p:nvPr>
        </p:nvGraphicFramePr>
        <p:xfrm>
          <a:off x="5684044" y="1685152"/>
          <a:ext cx="6660356" cy="5820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70C940-FDA8-4771-9103-8C06CDA04B18}"/>
              </a:ext>
            </a:extLst>
          </p:cNvPr>
          <p:cNvSpPr/>
          <p:nvPr/>
        </p:nvSpPr>
        <p:spPr>
          <a:xfrm>
            <a:off x="12649200" y="1383832"/>
            <a:ext cx="4724400" cy="436926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Within the top 5 </a:t>
            </a:r>
            <a:r>
              <a:rPr lang="en-US" sz="3200" dirty="0" err="1"/>
              <a:t>Categories,you</a:t>
            </a:r>
            <a:r>
              <a:rPr lang="en-US" sz="3200" dirty="0"/>
              <a:t> can then reformat the data to show popularity % share.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477</Words>
  <Application>Microsoft Office PowerPoint</Application>
  <PresentationFormat>Custom</PresentationFormat>
  <Paragraphs>110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Graphik Regular</vt:lpstr>
      <vt:lpstr>Clear Sans Regular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Purushotham Ganguly</cp:lastModifiedBy>
  <cp:revision>24</cp:revision>
  <dcterms:created xsi:type="dcterms:W3CDTF">2006-08-16T00:00:00Z</dcterms:created>
  <dcterms:modified xsi:type="dcterms:W3CDTF">2024-03-28T12:06:00Z</dcterms:modified>
  <dc:identifier>DAEhDyfaYKE</dc:identifier>
</cp:coreProperties>
</file>